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9" r:id="rId4"/>
    <p:sldId id="258" r:id="rId5"/>
    <p:sldId id="260" r:id="rId6"/>
    <p:sldId id="262" r:id="rId7"/>
    <p:sldId id="265" r:id="rId8"/>
    <p:sldId id="271" r:id="rId9"/>
    <p:sldId id="267" r:id="rId10"/>
    <p:sldId id="268" r:id="rId11"/>
    <p:sldId id="273" r:id="rId12"/>
    <p:sldId id="274" r:id="rId13"/>
    <p:sldId id="272" r:id="rId14"/>
    <p:sldId id="269" r:id="rId15"/>
    <p:sldId id="275" r:id="rId16"/>
    <p:sldId id="270" r:id="rId17"/>
    <p:sldId id="276" r:id="rId18"/>
    <p:sldId id="266" r:id="rId19"/>
    <p:sldId id="277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90"/>
  </p:normalViewPr>
  <p:slideViewPr>
    <p:cSldViewPr>
      <p:cViewPr varScale="1">
        <p:scale>
          <a:sx n="99" d="100"/>
          <a:sy n="99" d="100"/>
        </p:scale>
        <p:origin x="1136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3633-CA5D-4A53-AC11-438EA792AE41}" type="datetimeFigureOut">
              <a:rPr lang="en-US" smtClean="0"/>
              <a:t>7/13/17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E6EF-5795-463B-9564-B5B3A484E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44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3633-CA5D-4A53-AC11-438EA792AE41}" type="datetimeFigureOut">
              <a:rPr lang="en-US" smtClean="0"/>
              <a:t>7/13/17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E6EF-5795-463B-9564-B5B3A484E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16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3633-CA5D-4A53-AC11-438EA792AE41}" type="datetimeFigureOut">
              <a:rPr lang="en-US" smtClean="0"/>
              <a:t>7/13/17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E6EF-5795-463B-9564-B5B3A484E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38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3633-CA5D-4A53-AC11-438EA792AE41}" type="datetimeFigureOut">
              <a:rPr lang="en-US" smtClean="0"/>
              <a:t>7/13/17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E6EF-5795-463B-9564-B5B3A484E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050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3633-CA5D-4A53-AC11-438EA792AE41}" type="datetimeFigureOut">
              <a:rPr lang="en-US" smtClean="0"/>
              <a:t>7/13/17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E6EF-5795-463B-9564-B5B3A484E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50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3633-CA5D-4A53-AC11-438EA792AE41}" type="datetimeFigureOut">
              <a:rPr lang="en-US" smtClean="0"/>
              <a:t>7/13/17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E6EF-5795-463B-9564-B5B3A484E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608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3633-CA5D-4A53-AC11-438EA792AE41}" type="datetimeFigureOut">
              <a:rPr lang="en-US" smtClean="0"/>
              <a:t>7/13/17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E6EF-5795-463B-9564-B5B3A484E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993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3633-CA5D-4A53-AC11-438EA792AE41}" type="datetimeFigureOut">
              <a:rPr lang="en-US" smtClean="0"/>
              <a:t>7/13/17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E6EF-5795-463B-9564-B5B3A484E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97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3633-CA5D-4A53-AC11-438EA792AE41}" type="datetimeFigureOut">
              <a:rPr lang="en-US" smtClean="0"/>
              <a:t>7/13/17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E6EF-5795-463B-9564-B5B3A484E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12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3633-CA5D-4A53-AC11-438EA792AE41}" type="datetimeFigureOut">
              <a:rPr lang="en-US" smtClean="0"/>
              <a:t>7/13/17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E6EF-5795-463B-9564-B5B3A484E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71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3633-CA5D-4A53-AC11-438EA792AE41}" type="datetimeFigureOut">
              <a:rPr lang="en-US" smtClean="0"/>
              <a:t>7/13/17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E6EF-5795-463B-9564-B5B3A484E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984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33633-CA5D-4A53-AC11-438EA792AE41}" type="datetimeFigureOut">
              <a:rPr lang="en-US" smtClean="0"/>
              <a:t>7/13/17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EE6EF-5795-463B-9564-B5B3A484E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67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cdc.gov/physicalactivity/basics/glossary/index.htm#aerobic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cdc.gov/physicalactivity/basics/glossary/index.htm#muscle-strength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45" y="2124223"/>
            <a:ext cx="8760655" cy="3742006"/>
          </a:xfrm>
        </p:spPr>
        <p:txBody>
          <a:bodyPr anchor="ctr"/>
          <a:lstStyle/>
          <a:p>
            <a:r>
              <a:rPr lang="en-US" sz="4800" dirty="0" smtClean="0">
                <a:solidFill>
                  <a:srgbClr val="C00000"/>
                </a:solidFill>
              </a:rPr>
              <a:t>FSH Society Family </a:t>
            </a:r>
            <a:r>
              <a:rPr lang="en-US" sz="4800" dirty="0">
                <a:solidFill>
                  <a:srgbClr val="C00000"/>
                </a:solidFill>
              </a:rPr>
              <a:t>D</a:t>
            </a:r>
            <a:r>
              <a:rPr lang="en-US" sz="4800" dirty="0" smtClean="0">
                <a:solidFill>
                  <a:srgbClr val="C00000"/>
                </a:solidFill>
              </a:rPr>
              <a:t>ay SF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>FSHD Exercise</a:t>
            </a:r>
            <a:endParaRPr lang="en-US" sz="48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671734" y="5949462"/>
            <a:ext cx="8204982" cy="662354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Richard Gee, PT, </a:t>
            </a:r>
            <a:r>
              <a:rPr lang="en-US" sz="2000" dirty="0" smtClean="0">
                <a:solidFill>
                  <a:srgbClr val="C00000"/>
                </a:solidFill>
              </a:rPr>
              <a:t>Stanford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Children’s Health. 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15 July, 2017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386" name="Picture 2" descr="C:\Users\Richardsgee\Desktop\lpch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047750"/>
            <a:ext cx="1734136" cy="173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36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/>
              <a:t>Research academic report ; </a:t>
            </a:r>
            <a:r>
              <a:rPr lang="en-US" dirty="0" smtClean="0"/>
              <a:t>cycling and strength training.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Safety and efficacy of a home based exercise program in patients with FSHD </a:t>
            </a:r>
          </a:p>
          <a:p>
            <a:r>
              <a:rPr lang="en-US" dirty="0" smtClean="0"/>
              <a:t>6 months in a training and control group</a:t>
            </a:r>
          </a:p>
          <a:p>
            <a:r>
              <a:rPr lang="en-US" dirty="0" smtClean="0"/>
              <a:t>Cycling 3 times weekly for 35 minute, 24 weeks, </a:t>
            </a:r>
          </a:p>
          <a:p>
            <a:r>
              <a:rPr lang="en-US" dirty="0" smtClean="0"/>
              <a:t>Combined with strength training(not described)</a:t>
            </a:r>
          </a:p>
          <a:p>
            <a:pPr marL="0" indent="0">
              <a:buNone/>
            </a:pPr>
            <a:r>
              <a:rPr lang="en-US" dirty="0" smtClean="0"/>
              <a:t>-improved training, improved endurance, 6min walk test.  </a:t>
            </a:r>
          </a:p>
          <a:p>
            <a:pPr>
              <a:buFontTx/>
              <a:buNone/>
            </a:pPr>
            <a:r>
              <a:rPr lang="en-US" dirty="0"/>
              <a:t> </a:t>
            </a:r>
            <a:r>
              <a:rPr lang="en-US" dirty="0" smtClean="0"/>
              <a:t>			Combined strength and interval cycling 		are likely positive</a:t>
            </a:r>
            <a:r>
              <a:rPr lang="en-US" dirty="0"/>
              <a:t> </a:t>
            </a:r>
            <a:r>
              <a:rPr lang="en-US" dirty="0" smtClean="0"/>
              <a:t>and safe</a:t>
            </a:r>
            <a:endParaRPr lang="en-US" dirty="0"/>
          </a:p>
          <a:p>
            <a:pPr>
              <a:buFontTx/>
              <a:buNone/>
            </a:pPr>
            <a:r>
              <a:rPr lang="en-US" sz="2400" dirty="0" smtClean="0"/>
              <a:t>				</a:t>
            </a:r>
            <a:r>
              <a:rPr lang="en-US" sz="2200" dirty="0" err="1" smtClean="0"/>
              <a:t>Barkole</a:t>
            </a:r>
            <a:r>
              <a:rPr lang="en-US" sz="2200" dirty="0" smtClean="0"/>
              <a:t> Am Phys </a:t>
            </a:r>
            <a:r>
              <a:rPr lang="en-US" sz="2200" dirty="0" err="1" smtClean="0"/>
              <a:t>Rehabil</a:t>
            </a:r>
            <a:r>
              <a:rPr lang="en-US" sz="2200" dirty="0" smtClean="0"/>
              <a:t> Med 2005</a:t>
            </a:r>
            <a:endParaRPr lang="en-US" sz="2200" dirty="0"/>
          </a:p>
        </p:txBody>
      </p:sp>
      <p:sp>
        <p:nvSpPr>
          <p:cNvPr id="4" name="Right Arrow 3"/>
          <p:cNvSpPr/>
          <p:nvPr/>
        </p:nvSpPr>
        <p:spPr>
          <a:xfrm>
            <a:off x="762000" y="4724400"/>
            <a:ext cx="978408" cy="48463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5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600" dirty="0"/>
              <a:t>How much physical activity do adults need?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/>
              <a:t>2008 Physical Activity Guidelines for Americans </a:t>
            </a:r>
            <a:endParaRPr lang="en-US" i="1" dirty="0" smtClean="0"/>
          </a:p>
          <a:p>
            <a:r>
              <a:rPr lang="en-US" dirty="0" smtClean="0"/>
              <a:t>2 </a:t>
            </a:r>
            <a:r>
              <a:rPr lang="en-US" dirty="0"/>
              <a:t>hours and 30 minutes (150 minutes) of </a:t>
            </a:r>
            <a:r>
              <a:rPr lang="en-US" u="sng" dirty="0">
                <a:hlinkClick r:id="rId2"/>
              </a:rPr>
              <a:t>moderate-intensity aerobic activity</a:t>
            </a:r>
            <a:r>
              <a:rPr lang="en-US" dirty="0"/>
              <a:t>(i.e., brisk walking) every week </a:t>
            </a:r>
            <a:endParaRPr lang="en-US" dirty="0" smtClean="0"/>
          </a:p>
          <a:p>
            <a:r>
              <a:rPr lang="en-US" dirty="0" smtClean="0"/>
              <a:t>30 minutes per day for 5 days.</a:t>
            </a:r>
          </a:p>
          <a:p>
            <a:r>
              <a:rPr lang="en-US" dirty="0" smtClean="0"/>
              <a:t>10 </a:t>
            </a:r>
            <a:r>
              <a:rPr lang="en-US" dirty="0"/>
              <a:t>minutes at a time is </a:t>
            </a:r>
            <a:r>
              <a:rPr lang="en-US" dirty="0" smtClean="0"/>
              <a:t>fine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(Same time as watching a movie)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200" dirty="0" smtClean="0"/>
              <a:t>    https</a:t>
            </a:r>
            <a:r>
              <a:rPr lang="en-US" sz="2200" dirty="0"/>
              <a:t>://www.cdc.gov/physicalactivity/basics/adults/index.htm</a:t>
            </a:r>
          </a:p>
        </p:txBody>
      </p:sp>
    </p:spTree>
    <p:extLst>
      <p:ext uri="{BB962C8B-B14F-4D97-AF65-F5344CB8AC3E}">
        <p14:creationId xmlns:p14="http://schemas.microsoft.com/office/powerpoint/2010/main" val="208381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/>
              <a:t>How much physical activity do adults need?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2008 Physical Activity Guidelines for Americans </a:t>
            </a:r>
          </a:p>
          <a:p>
            <a:r>
              <a:rPr lang="en-US" b="1" dirty="0" smtClean="0"/>
              <a:t>And </a:t>
            </a:r>
            <a:r>
              <a:rPr lang="en-US" u="sng" dirty="0" smtClean="0">
                <a:hlinkClick r:id="rId2"/>
              </a:rPr>
              <a:t>muscle-strengthening </a:t>
            </a:r>
            <a:r>
              <a:rPr lang="en-US" u="sng" dirty="0">
                <a:hlinkClick r:id="rId2"/>
              </a:rPr>
              <a:t>activities</a:t>
            </a:r>
            <a:r>
              <a:rPr lang="en-US" dirty="0"/>
              <a:t> on </a:t>
            </a:r>
            <a:endParaRPr lang="en-US" dirty="0" smtClean="0"/>
          </a:p>
          <a:p>
            <a:r>
              <a:rPr lang="en-US" dirty="0" smtClean="0"/>
              <a:t>2 </a:t>
            </a:r>
            <a:r>
              <a:rPr lang="en-US" dirty="0"/>
              <a:t>or more days a week </a:t>
            </a:r>
            <a:r>
              <a:rPr lang="en-US" dirty="0" smtClean="0"/>
              <a:t>work </a:t>
            </a:r>
            <a:r>
              <a:rPr lang="en-US" dirty="0"/>
              <a:t>all major muscle groups </a:t>
            </a:r>
            <a:r>
              <a:rPr lang="en-US" dirty="0" smtClean="0"/>
              <a:t>(</a:t>
            </a:r>
            <a:r>
              <a:rPr lang="en-US" dirty="0"/>
              <a:t>legs, hips, back, abdomen, chest, shoulders, and arms</a:t>
            </a:r>
            <a:r>
              <a:rPr lang="en-US" dirty="0" smtClean="0"/>
              <a:t>).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2000" dirty="0"/>
              <a:t>https://www.cdc.gov/physicalactivity/basics/adults/index.htm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82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Physical Therapy and FSHD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00953" y="3886200"/>
            <a:ext cx="5410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http://</a:t>
            </a:r>
            <a:r>
              <a:rPr lang="en-US" sz="2000" dirty="0" err="1"/>
              <a:t>www.fshsociety.org</a:t>
            </a:r>
            <a:r>
              <a:rPr lang="en-US" sz="2000" dirty="0"/>
              <a:t>/</a:t>
            </a:r>
            <a:r>
              <a:rPr lang="en-US" sz="2000" dirty="0" err="1"/>
              <a:t>wp</a:t>
            </a:r>
            <a:r>
              <a:rPr lang="en-US" sz="2000" dirty="0"/>
              <a:t>-content/uploads/2014/09/FSH-Society-PT-Brochure-Web-</a:t>
            </a:r>
            <a:r>
              <a:rPr lang="en-US" sz="2000" dirty="0" err="1"/>
              <a:t>Version.pdf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166378" y="2342971"/>
            <a:ext cx="55474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Physical Therapy for </a:t>
            </a:r>
          </a:p>
          <a:p>
            <a:r>
              <a:rPr lang="en-US" sz="2400" dirty="0" smtClean="0"/>
              <a:t>Facioscapulohumeral Muscular Dystrophy</a:t>
            </a:r>
            <a:endParaRPr lang="en-US" sz="2400" dirty="0" smtClean="0"/>
          </a:p>
          <a:p>
            <a:r>
              <a:rPr lang="en-US" sz="2400" dirty="0" smtClean="0"/>
              <a:t>Kate </a:t>
            </a:r>
            <a:r>
              <a:rPr lang="en-US" sz="2400" dirty="0" err="1" smtClean="0"/>
              <a:t>Eichinger</a:t>
            </a:r>
            <a:r>
              <a:rPr lang="en-US" sz="2400" dirty="0" smtClean="0"/>
              <a:t>, PhD, Shree</a:t>
            </a:r>
            <a:r>
              <a:rPr lang="en-US" sz="2400" dirty="0"/>
              <a:t> Pandya, </a:t>
            </a:r>
            <a:r>
              <a:rPr lang="en-US" sz="2400" dirty="0" smtClean="0"/>
              <a:t>PT, </a:t>
            </a:r>
            <a:r>
              <a:rPr lang="en-US" sz="2400" dirty="0"/>
              <a:t>MS </a:t>
            </a:r>
          </a:p>
          <a:p>
            <a:r>
              <a:rPr lang="en-US" sz="2400" dirty="0" smtClean="0"/>
              <a:t>Windy </a:t>
            </a:r>
            <a:r>
              <a:rPr lang="en-US" sz="2400" dirty="0" smtClean="0"/>
              <a:t>King, </a:t>
            </a:r>
            <a:r>
              <a:rPr lang="en-US" sz="2400" dirty="0" smtClean="0"/>
              <a:t>PT</a:t>
            </a:r>
            <a:endParaRPr lang="en-US" sz="2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52600"/>
            <a:ext cx="1543981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32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Additional considerations.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Aerobic : cycling, Arm ergometer, </a:t>
            </a:r>
            <a:r>
              <a:rPr lang="en-US" dirty="0" err="1" smtClean="0"/>
              <a:t>Nustep</a:t>
            </a:r>
            <a:r>
              <a:rPr lang="en-US" dirty="0" smtClean="0"/>
              <a:t>, </a:t>
            </a:r>
          </a:p>
          <a:p>
            <a:r>
              <a:rPr lang="en-US" dirty="0" smtClean="0"/>
              <a:t>Maintain </a:t>
            </a:r>
            <a:r>
              <a:rPr lang="en-US" dirty="0"/>
              <a:t>muscle strength. </a:t>
            </a:r>
            <a:r>
              <a:rPr lang="en-US" dirty="0" smtClean="0"/>
              <a:t> </a:t>
            </a:r>
          </a:p>
          <a:p>
            <a:r>
              <a:rPr lang="en-US" dirty="0" smtClean="0"/>
              <a:t>Note muscle imbalances</a:t>
            </a:r>
          </a:p>
          <a:p>
            <a:r>
              <a:rPr lang="en-US" dirty="0"/>
              <a:t>Body weight</a:t>
            </a:r>
            <a:r>
              <a:rPr lang="en-US" dirty="0" smtClean="0"/>
              <a:t>, </a:t>
            </a:r>
            <a:r>
              <a:rPr lang="en-US" dirty="0"/>
              <a:t>elastic band</a:t>
            </a:r>
            <a:r>
              <a:rPr lang="en-US" i="1" dirty="0"/>
              <a:t>s, </a:t>
            </a:r>
            <a:endParaRPr lang="en-US" sz="2400" i="1" dirty="0"/>
          </a:p>
          <a:p>
            <a:pPr marL="0" indent="0">
              <a:buNone/>
            </a:pPr>
            <a:r>
              <a:rPr lang="en-US" i="1" dirty="0" smtClean="0"/>
              <a:t>        Weights</a:t>
            </a:r>
            <a:r>
              <a:rPr lang="en-US" i="1" dirty="0"/>
              <a:t>; monitor weight, repetition, </a:t>
            </a:r>
            <a:r>
              <a:rPr lang="en-US" i="1" dirty="0" smtClean="0"/>
              <a:t>fatigue</a:t>
            </a:r>
            <a:endParaRPr lang="en-US" dirty="0" smtClean="0"/>
          </a:p>
          <a:p>
            <a:r>
              <a:rPr lang="en-US" dirty="0" smtClean="0"/>
              <a:t>Range of motion </a:t>
            </a:r>
            <a:r>
              <a:rPr lang="en-US" dirty="0"/>
              <a:t>in the </a:t>
            </a:r>
            <a:r>
              <a:rPr lang="en-US" dirty="0" smtClean="0"/>
              <a:t>joints; avoid overstretch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https://www.leisurefitness.com/Content/product_images/t4r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371600"/>
            <a:ext cx="3581400" cy="312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003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Swimming </a:t>
            </a:r>
            <a:r>
              <a:rPr lang="en-US" dirty="0"/>
              <a:t>and water exercises for strengthening without causing stress.   </a:t>
            </a:r>
          </a:p>
          <a:p>
            <a:r>
              <a:rPr lang="en-US" dirty="0" smtClean="0"/>
              <a:t>Balance</a:t>
            </a:r>
            <a:endParaRPr lang="en-US" dirty="0"/>
          </a:p>
          <a:p>
            <a:r>
              <a:rPr lang="en-US" dirty="0"/>
              <a:t>Exercise should not be done to the point of exhaustion</a:t>
            </a:r>
          </a:p>
          <a:p>
            <a:pPr marL="0" indent="0">
              <a:buNone/>
            </a:pPr>
            <a:r>
              <a:rPr lang="en-US" dirty="0"/>
              <a:t>            </a:t>
            </a:r>
            <a:r>
              <a:rPr lang="en-US" dirty="0" smtClean="0"/>
              <a:t>Energy </a:t>
            </a:r>
            <a:r>
              <a:rPr lang="en-US" dirty="0"/>
              <a:t>conservation.</a:t>
            </a:r>
          </a:p>
          <a:p>
            <a:r>
              <a:rPr lang="en-US" dirty="0"/>
              <a:t>Assistive </a:t>
            </a:r>
            <a:r>
              <a:rPr lang="en-US" dirty="0" smtClean="0"/>
              <a:t>devices</a:t>
            </a:r>
            <a:r>
              <a:rPr lang="en-US" dirty="0"/>
              <a:t>, mobility </a:t>
            </a:r>
            <a:r>
              <a:rPr lang="en-US" dirty="0" smtClean="0"/>
              <a:t>devices</a:t>
            </a:r>
            <a:r>
              <a:rPr lang="en-US" dirty="0"/>
              <a:t>, orthotics</a:t>
            </a:r>
            <a:r>
              <a:rPr lang="en-US" dirty="0" smtClean="0"/>
              <a:t>,</a:t>
            </a:r>
          </a:p>
        </p:txBody>
      </p:sp>
      <p:pic>
        <p:nvPicPr>
          <p:cNvPr id="4" name="Picture 3" descr="http://www.carterrehabcenter.com/images/slide-aquati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7696200" cy="1524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952052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just"/>
            <a:r>
              <a:rPr lang="en-US" dirty="0" smtClean="0"/>
              <a:t>                           Pain</a:t>
            </a:r>
            <a:br>
              <a:rPr lang="en-US" dirty="0" smtClean="0"/>
            </a:br>
            <a:r>
              <a:rPr lang="en-US" dirty="0" smtClean="0"/>
              <a:t>           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Common sites of pain are lower back, legs, shoulders, and neck.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10.8% of patients have significant pain.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Goal is to improve muscle strength and function.  </a:t>
            </a:r>
          </a:p>
          <a:p>
            <a:r>
              <a:rPr lang="en-US" dirty="0" smtClean="0"/>
              <a:t>Minimize injury from falls</a:t>
            </a:r>
          </a:p>
          <a:p>
            <a:r>
              <a:rPr lang="en-US" dirty="0" smtClean="0"/>
              <a:t>Minimize injury from overuse.  </a:t>
            </a:r>
          </a:p>
          <a:p>
            <a:r>
              <a:rPr lang="en-US" dirty="0" smtClean="0"/>
              <a:t>Minimize postural dysfunction.</a:t>
            </a:r>
          </a:p>
          <a:p>
            <a:r>
              <a:rPr lang="en-US" dirty="0" smtClean="0"/>
              <a:t>Medical </a:t>
            </a:r>
            <a:r>
              <a:rPr lang="en-US" dirty="0" err="1" smtClean="0"/>
              <a:t>followup</a:t>
            </a:r>
            <a:r>
              <a:rPr lang="en-US" dirty="0" smtClean="0"/>
              <a:t> Physical therapy referral.  </a:t>
            </a:r>
            <a:endParaRPr lang="en-US" dirty="0"/>
          </a:p>
        </p:txBody>
      </p:sp>
      <p:sp>
        <p:nvSpPr>
          <p:cNvPr id="9" name="Lightning Bolt 8"/>
          <p:cNvSpPr/>
          <p:nvPr/>
        </p:nvSpPr>
        <p:spPr>
          <a:xfrm>
            <a:off x="4541520" y="381000"/>
            <a:ext cx="914400" cy="914400"/>
          </a:xfrm>
          <a:prstGeom prst="lightningBol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09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Perceived Exertion Scale</a:t>
            </a:r>
            <a:endParaRPr lang="en-US" dirty="0"/>
          </a:p>
        </p:txBody>
      </p:sp>
      <p:pic>
        <p:nvPicPr>
          <p:cNvPr id="4" name="Content Placeholder 3" descr="http://www.alpfitness.com/images/table_01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820" y="1524000"/>
            <a:ext cx="3846579" cy="395767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ight Arrow 4"/>
          <p:cNvSpPr/>
          <p:nvPr/>
        </p:nvSpPr>
        <p:spPr>
          <a:xfrm>
            <a:off x="2409444" y="2598420"/>
            <a:ext cx="978408" cy="48463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417517" y="3093721"/>
            <a:ext cx="978408" cy="48463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400753" y="3616453"/>
            <a:ext cx="978408" cy="48463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91453" y="5657671"/>
            <a:ext cx="6857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 do we measure Exertion or Intensity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4754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What are your goals?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10210800" cy="50593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Oval 5"/>
          <p:cNvSpPr/>
          <p:nvPr/>
        </p:nvSpPr>
        <p:spPr>
          <a:xfrm>
            <a:off x="1767129" y="1813947"/>
            <a:ext cx="2637941" cy="2667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     Maximize      Function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962759" y="4457700"/>
            <a:ext cx="2057400" cy="1981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 Improve        Safety</a:t>
            </a:r>
            <a:endParaRPr lang="en-US" dirty="0"/>
          </a:p>
          <a:p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096000" y="3962400"/>
            <a:ext cx="1676400" cy="1447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Prevent falls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638800" y="1282485"/>
            <a:ext cx="1676400" cy="161311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Monitor </a:t>
            </a:r>
            <a:endParaRPr lang="en-US" dirty="0" smtClean="0"/>
          </a:p>
          <a:p>
            <a:r>
              <a:rPr lang="en-US" dirty="0" smtClean="0"/>
              <a:t>pain      fatigue</a:t>
            </a:r>
            <a:endParaRPr lang="en-US" dirty="0"/>
          </a:p>
          <a:p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991459" y="2324100"/>
            <a:ext cx="2485541" cy="2362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Optimize Active </a:t>
            </a:r>
            <a:r>
              <a:rPr lang="en-US" dirty="0" smtClean="0"/>
              <a:t>participation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1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4" name="Content Placeholder 3" descr="1432995765497 (1000×681)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973" y="1600200"/>
            <a:ext cx="6646054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9409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</a:t>
            </a:r>
            <a:r>
              <a:rPr lang="en-US" dirty="0" smtClean="0"/>
              <a:t>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Review research exercise</a:t>
            </a:r>
            <a:endParaRPr lang="en-US" dirty="0"/>
          </a:p>
          <a:p>
            <a:r>
              <a:rPr lang="en-US" dirty="0" smtClean="0"/>
              <a:t>Discuss exercise considerations</a:t>
            </a:r>
          </a:p>
          <a:p>
            <a:r>
              <a:rPr lang="en-US" dirty="0" smtClean="0"/>
              <a:t>Discuss Physical therapy </a:t>
            </a:r>
          </a:p>
          <a:p>
            <a:r>
              <a:rPr lang="en-US" dirty="0" smtClean="0"/>
              <a:t>Questions and answers </a:t>
            </a:r>
          </a:p>
          <a:p>
            <a:endParaRPr lang="en-US" dirty="0" smtClean="0"/>
          </a:p>
        </p:txBody>
      </p:sp>
      <p:pic>
        <p:nvPicPr>
          <p:cNvPr id="4" name="Picture 3" descr="https://www.mda.org/sites/default/files/pictures/body_FSH-fron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2362199" cy="6677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946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Richardsgee\Desktop\lpch log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20574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57632" y="2667000"/>
            <a:ext cx="4424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194951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274638"/>
            <a:ext cx="4800600" cy="868362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Active </a:t>
            </a:r>
            <a:r>
              <a:rPr lang="en-US" dirty="0" smtClean="0"/>
              <a:t>aging </a:t>
            </a:r>
            <a:r>
              <a:rPr lang="en-US" dirty="0"/>
              <a:t>is the process of optimizing opportunities for health, participation and security in order to enhance quality of life as people age. It applies to both individuals and population groups</a:t>
            </a:r>
            <a:r>
              <a:rPr lang="en-US" dirty="0" smtClean="0"/>
              <a:t>.</a:t>
            </a:r>
          </a:p>
          <a:p>
            <a:r>
              <a:rPr lang="en-US" dirty="0"/>
              <a:t>The word “active” refers to continuing participation in social, economic, cultural, spiritual and civic affairs, not just the ability to be physically active or to participate in the </a:t>
            </a:r>
            <a:r>
              <a:rPr lang="en-US" dirty="0" smtClean="0"/>
              <a:t>labor </a:t>
            </a:r>
            <a:r>
              <a:rPr lang="en-US" dirty="0"/>
              <a:t>force</a:t>
            </a:r>
            <a:r>
              <a:rPr lang="en-US" dirty="0" smtClean="0"/>
              <a:t>. …</a:t>
            </a:r>
            <a:r>
              <a:rPr lang="en-US" dirty="0"/>
              <a:t>contributors to their families, peers, communities and nations.</a:t>
            </a:r>
          </a:p>
        </p:txBody>
      </p:sp>
      <p:pic>
        <p:nvPicPr>
          <p:cNvPr id="4" name="Picture 3" descr="ActiveAgingMastHead-2.jpg (2310×585)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791200"/>
            <a:ext cx="3962400" cy="6140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990600" y="457200"/>
            <a:ext cx="66294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/>
              <a:t>World Health Organization </a:t>
            </a:r>
            <a:r>
              <a:rPr lang="en-US" sz="2800" dirty="0" smtClean="0"/>
              <a:t>framework; active aging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3973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Functional Capacity</a:t>
            </a:r>
            <a:endParaRPr lang="en-US" dirty="0"/>
          </a:p>
        </p:txBody>
      </p:sp>
      <p:pic>
        <p:nvPicPr>
          <p:cNvPr id="4" name="Content Placeholder 3" descr="http://tomorrowstourist.com/tt_imgs/ageless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15785"/>
            <a:ext cx="8534400" cy="48410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6705600" y="6172200"/>
            <a:ext cx="15686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/>
              <a:t>Kalache</a:t>
            </a:r>
            <a:r>
              <a:rPr lang="en-US" sz="2000" dirty="0"/>
              <a:t> 1997</a:t>
            </a:r>
          </a:p>
        </p:txBody>
      </p:sp>
    </p:spTree>
    <p:extLst>
      <p:ext uri="{BB962C8B-B14F-4D97-AF65-F5344CB8AC3E}">
        <p14:creationId xmlns:p14="http://schemas.microsoft.com/office/powerpoint/2010/main" val="225813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International Classification of Function </a:t>
            </a:r>
            <a:r>
              <a:rPr lang="en-US" dirty="0"/>
              <a:t>D</a:t>
            </a:r>
            <a:r>
              <a:rPr lang="en-US" dirty="0" smtClean="0"/>
              <a:t>isability and Health (ICF)</a:t>
            </a:r>
            <a:endParaRPr lang="en-US" dirty="0"/>
          </a:p>
        </p:txBody>
      </p:sp>
      <p:pic>
        <p:nvPicPr>
          <p:cNvPr id="6" name="Content Placeholder 5" descr="https://www.nap.edu/openbook/21704/xhtml/images/p-4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382000" cy="426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501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 smtClean="0"/>
              <a:t>Muscular </a:t>
            </a:r>
            <a:r>
              <a:rPr lang="en-US" i="1" dirty="0"/>
              <a:t>Dystrophy: Kevin’s </a:t>
            </a:r>
            <a:r>
              <a:rPr lang="en-US" i="1" dirty="0" smtClean="0"/>
              <a:t>Story</a:t>
            </a:r>
            <a:endParaRPr lang="en-US" i="1" dirty="0"/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https://www.cdc.gov/features/musculardystrophy/index.html</a:t>
            </a:r>
          </a:p>
          <a:p>
            <a:endParaRPr lang="en-US" dirty="0"/>
          </a:p>
        </p:txBody>
      </p:sp>
      <p:sp>
        <p:nvSpPr>
          <p:cNvPr id="5" name="5-Point Star 4"/>
          <p:cNvSpPr/>
          <p:nvPr/>
        </p:nvSpPr>
        <p:spPr>
          <a:xfrm>
            <a:off x="5943600" y="1524000"/>
            <a:ext cx="2514600" cy="1752600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Research; FACT2 protocol FSHD trial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1600" dirty="0"/>
              <a:t> </a:t>
            </a:r>
          </a:p>
          <a:p>
            <a:r>
              <a:rPr lang="en-US" sz="2800" dirty="0" smtClean="0"/>
              <a:t>Aerobic training effect and Cognitive-behavioral therapy effect on chronic fatigue of patients FSHD</a:t>
            </a:r>
          </a:p>
          <a:p>
            <a:pPr>
              <a:buFontTx/>
              <a:buChar char="-"/>
            </a:pPr>
            <a:r>
              <a:rPr lang="en-US" sz="2800" dirty="0" smtClean="0"/>
              <a:t>57 participants in three groups.  Aerobic, CBT, traditional. </a:t>
            </a:r>
          </a:p>
          <a:p>
            <a:pPr>
              <a:buFontTx/>
              <a:buChar char="-"/>
            </a:pPr>
            <a:r>
              <a:rPr lang="en-US" sz="2800" dirty="0" smtClean="0"/>
              <a:t>16 week intervention, 12 week follow up</a:t>
            </a:r>
          </a:p>
          <a:p>
            <a:pPr>
              <a:buFontTx/>
              <a:buChar char="-"/>
            </a:pPr>
            <a:r>
              <a:rPr lang="en-US" sz="2800" dirty="0" smtClean="0"/>
              <a:t>Aerobic and CBT groups</a:t>
            </a:r>
          </a:p>
          <a:p>
            <a:pPr marL="0" indent="0">
              <a:buNone/>
            </a:pPr>
            <a:r>
              <a:rPr lang="en-US" sz="2800" dirty="0" smtClean="0"/>
              <a:t>	lower fatigue level and better physical performance </a:t>
            </a:r>
          </a:p>
          <a:p>
            <a:pPr>
              <a:buFontTx/>
              <a:buChar char="-"/>
            </a:pPr>
            <a:r>
              <a:rPr lang="en-US" sz="2800" dirty="0" smtClean="0"/>
              <a:t>CBT group</a:t>
            </a:r>
          </a:p>
          <a:p>
            <a:pPr marL="914400" lvl="2" indent="0">
              <a:buNone/>
            </a:pPr>
            <a:r>
              <a:rPr lang="en-US" sz="2900" dirty="0" smtClean="0"/>
              <a:t>Better sleep quality and social participation. </a:t>
            </a:r>
          </a:p>
          <a:p>
            <a:pPr marL="914400" lvl="2" indent="0">
              <a:buNone/>
            </a:pPr>
            <a:endParaRPr lang="en-US" sz="2900" dirty="0"/>
          </a:p>
          <a:p>
            <a:pPr marL="2743200" lvl="6" indent="0">
              <a:buNone/>
            </a:pPr>
            <a:r>
              <a:rPr lang="en-US" sz="4000" dirty="0" smtClean="0"/>
              <a:t>Aerobic activity </a:t>
            </a:r>
          </a:p>
          <a:p>
            <a:pPr marL="2743200" lvl="6" indent="0">
              <a:buNone/>
            </a:pPr>
            <a:r>
              <a:rPr lang="en-US" sz="4000" dirty="0" smtClean="0"/>
              <a:t>Cognitive-behavioral therapy </a:t>
            </a:r>
          </a:p>
          <a:p>
            <a:pPr marL="2743200" lvl="6" indent="0">
              <a:buNone/>
            </a:pPr>
            <a:r>
              <a:rPr lang="en-US" sz="3800" dirty="0" smtClean="0"/>
              <a:t>are positive; less fatigue. </a:t>
            </a:r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pPr marL="0" indent="0">
              <a:buNone/>
            </a:pPr>
            <a:r>
              <a:rPr lang="en-US" dirty="0" smtClean="0"/>
              <a:t> 					</a:t>
            </a:r>
            <a:r>
              <a:rPr lang="en-US" dirty="0" err="1" smtClean="0"/>
              <a:t>Voet</a:t>
            </a:r>
            <a:r>
              <a:rPr lang="en-US" dirty="0" smtClean="0"/>
              <a:t> NG, et al, Neurology 2014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1066800" y="4724400"/>
            <a:ext cx="978408" cy="48463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8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700" b="1" dirty="0"/>
              <a:t>Model of perpetuating factors of experienced fatigue in patients with FSHD</a:t>
            </a:r>
            <a:r>
              <a:rPr lang="en-US" dirty="0"/>
              <a:t>.</a:t>
            </a:r>
          </a:p>
        </p:txBody>
      </p:sp>
      <p:pic>
        <p:nvPicPr>
          <p:cNvPr id="4" name="Content Placeholder 3" descr="http://media.springernature.com/full/springer-static/image/art%3A10.1186%2F1471-2377-10-56/MediaObjects/12883_2010_Article_337_Fig1_HTML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8305800" cy="46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2122932" y="5443728"/>
            <a:ext cx="35920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  <a:r>
              <a:rPr lang="en-US" b="1" dirty="0" smtClean="0"/>
              <a:t>negative</a:t>
            </a:r>
            <a:r>
              <a:rPr lang="en-US" dirty="0" smtClean="0"/>
              <a:t> factor; falling and avoidance ; impact on physical activity and social participation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1066800" y="4482084"/>
            <a:ext cx="978408" cy="48463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86400" y="5943600"/>
            <a:ext cx="34051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/>
              <a:t>Voet</a:t>
            </a:r>
            <a:r>
              <a:rPr lang="en-US" sz="2000" dirty="0"/>
              <a:t> NG, et al, Neurology 2014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45208" y="436655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Positive; </a:t>
            </a:r>
            <a:r>
              <a:rPr lang="en-US" dirty="0"/>
              <a:t>improve muscle strength, reduce pain, optimize physical activity and alleviate experienced fatigue.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1040892" y="5657088"/>
            <a:ext cx="978408" cy="48463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2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Research; cycle ergometer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531976"/>
              </p:ext>
            </p:extLst>
          </p:nvPr>
        </p:nvGraphicFramePr>
        <p:xfrm>
          <a:off x="457200" y="1295400"/>
          <a:ext cx="8229600" cy="14991158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48768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Aerobic training with patients FSHD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2800" dirty="0" smtClean="0"/>
                        <a:t>8 patients with FSHD.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2800" dirty="0" smtClean="0"/>
                        <a:t>12</a:t>
                      </a:r>
                      <a:r>
                        <a:rPr lang="en-US" sz="2800" baseline="0" dirty="0" smtClean="0"/>
                        <a:t> weeks cycle ergometer,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2800" baseline="0" dirty="0" smtClean="0"/>
                        <a:t>35 min sessions, for 44 sessions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2800" dirty="0" smtClean="0"/>
                        <a:t>Training</a:t>
                      </a:r>
                      <a:r>
                        <a:rPr lang="en-US" sz="2800" baseline="0" dirty="0" smtClean="0"/>
                        <a:t> increased: </a:t>
                      </a:r>
                      <a:r>
                        <a:rPr lang="en-US" sz="2800" dirty="0" smtClean="0"/>
                        <a:t>Oxygen uptake increased.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2800" dirty="0" smtClean="0"/>
                        <a:t>Maximal workload</a:t>
                      </a:r>
                      <a:r>
                        <a:rPr lang="en-US" sz="2800" baseline="0" dirty="0" smtClean="0"/>
                        <a:t> increased,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2800" baseline="0" dirty="0" smtClean="0"/>
                        <a:t>Improved self report strength, endurance, and level of activity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US" sz="3800" dirty="0" smtClean="0"/>
                        <a:t>              Aerobic</a:t>
                      </a:r>
                      <a:r>
                        <a:rPr lang="en-US" sz="3800" baseline="0" dirty="0" smtClean="0"/>
                        <a:t> activity is</a:t>
                      </a:r>
                      <a:r>
                        <a:rPr lang="en-US" sz="3800" dirty="0" smtClean="0"/>
                        <a:t> likely positive; 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US" sz="3800" dirty="0" smtClean="0"/>
                        <a:t>              Low</a:t>
                      </a:r>
                      <a:r>
                        <a:rPr lang="en-US" sz="3800" baseline="0" dirty="0" smtClean="0"/>
                        <a:t> intensity aerobic training          improved fitness.              </a:t>
                      </a:r>
                      <a:r>
                        <a:rPr lang="en-US" sz="2000" baseline="0" dirty="0" smtClean="0"/>
                        <a:t>David Olsen.  </a:t>
                      </a:r>
                      <a:r>
                        <a:rPr lang="en-US" sz="2000" baseline="0" dirty="0" err="1" smtClean="0"/>
                        <a:t>Nerology</a:t>
                      </a:r>
                      <a:r>
                        <a:rPr lang="en-US" sz="2000" baseline="0" dirty="0" smtClean="0"/>
                        <a:t> 2005</a:t>
                      </a:r>
                      <a:endParaRPr lang="en-US" sz="2000" dirty="0" smtClean="0"/>
                    </a:p>
                  </a:txBody>
                  <a:tcPr marL="86438" marR="86438" marT="43219" marB="432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876800">
                <a:tc>
                  <a:txBody>
                    <a:bodyPr/>
                    <a:lstStyle/>
                    <a:p>
                      <a:pPr marL="2743200" lvl="6" indent="0">
                        <a:buNone/>
                      </a:pPr>
                      <a:endParaRPr lang="en-US" sz="2800" dirty="0" smtClean="0"/>
                    </a:p>
                  </a:txBody>
                  <a:tcPr marL="86438" marR="86438" marT="43219" marB="432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876800">
                <a:tc>
                  <a:txBody>
                    <a:bodyPr/>
                    <a:lstStyle/>
                    <a:p>
                      <a:pPr marL="2743200" lvl="6" indent="0">
                        <a:buNone/>
                      </a:pPr>
                      <a:endParaRPr lang="en-US" sz="2800" dirty="0" smtClean="0"/>
                    </a:p>
                  </a:txBody>
                  <a:tcPr marL="86438" marR="86438" marT="43219" marB="432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Right Arrow 4"/>
          <p:cNvSpPr/>
          <p:nvPr/>
        </p:nvSpPr>
        <p:spPr>
          <a:xfrm>
            <a:off x="762000" y="5426964"/>
            <a:ext cx="978408" cy="48463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1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1423</TotalTime>
  <Words>575</Words>
  <Application>Microsoft Macintosh PowerPoint</Application>
  <PresentationFormat>On-screen Show (4:3)</PresentationFormat>
  <Paragraphs>114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Calibri</vt:lpstr>
      <vt:lpstr>Arial</vt:lpstr>
      <vt:lpstr>Office Theme</vt:lpstr>
      <vt:lpstr>FSH Society Family Day SF FSHD Exercise</vt:lpstr>
      <vt:lpstr>Goals</vt:lpstr>
      <vt:lpstr> </vt:lpstr>
      <vt:lpstr>Functional Capacity</vt:lpstr>
      <vt:lpstr>International Classification of Function Disability and Health (ICF)</vt:lpstr>
      <vt:lpstr>PowerPoint Presentation</vt:lpstr>
      <vt:lpstr>Research; FACT2 protocol FSHD trial</vt:lpstr>
      <vt:lpstr>Model of perpetuating factors of experienced fatigue in patients with FSHD.</vt:lpstr>
      <vt:lpstr>Research; cycle ergometer </vt:lpstr>
      <vt:lpstr>Research academic report ; cycling and strength training. </vt:lpstr>
      <vt:lpstr>How much physical activity do adults need? </vt:lpstr>
      <vt:lpstr>How much physical activity do adults need?</vt:lpstr>
      <vt:lpstr>Physical Therapy and FSHD</vt:lpstr>
      <vt:lpstr>Additional considerations.</vt:lpstr>
      <vt:lpstr>.</vt:lpstr>
      <vt:lpstr>                           Pain             Management</vt:lpstr>
      <vt:lpstr>Perceived Exertion Scale</vt:lpstr>
      <vt:lpstr>What are your goals?</vt:lpstr>
      <vt:lpstr>Questions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Stanford Children’s Health  FSHD Exercise</dc:title>
  <dc:creator>Richardsgee</dc:creator>
  <cp:lastModifiedBy>June Kinoshita</cp:lastModifiedBy>
  <cp:revision>36</cp:revision>
  <dcterms:created xsi:type="dcterms:W3CDTF">2017-07-12T08:50:22Z</dcterms:created>
  <dcterms:modified xsi:type="dcterms:W3CDTF">2017-07-13T16:06:08Z</dcterms:modified>
</cp:coreProperties>
</file>